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0" r:id="rId3"/>
    <p:sldId id="301" r:id="rId4"/>
    <p:sldId id="302" r:id="rId5"/>
    <p:sldId id="316" r:id="rId6"/>
    <p:sldId id="303" r:id="rId7"/>
    <p:sldId id="317" r:id="rId8"/>
    <p:sldId id="318" r:id="rId9"/>
    <p:sldId id="319" r:id="rId10"/>
    <p:sldId id="304" r:id="rId11"/>
    <p:sldId id="320" r:id="rId12"/>
    <p:sldId id="305" r:id="rId13"/>
    <p:sldId id="32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5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5" autoAdjust="0"/>
  </p:normalViewPr>
  <p:slideViewPr>
    <p:cSldViewPr>
      <p:cViewPr>
        <p:scale>
          <a:sx n="74" d="100"/>
          <a:sy n="74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A6E37-D47C-4C1D-B317-96AC337CBB36}" type="doc">
      <dgm:prSet loTypeId="urn:microsoft.com/office/officeart/2011/layout/CircleProcess" loCatId="process" qsTypeId="urn:microsoft.com/office/officeart/2005/8/quickstyle/simple1" qsCatId="simple" csTypeId="urn:microsoft.com/office/officeart/2005/8/colors/accent2_2" csCatId="accent2" phldr="1"/>
      <dgm:spPr/>
    </dgm:pt>
    <dgm:pt modelId="{8E62DD93-3BA2-45FB-84B9-292CCA1E001F}">
      <dgm:prSet phldrT="[Текст]"/>
      <dgm:spPr/>
      <dgm:t>
        <a:bodyPr/>
        <a:lstStyle/>
        <a:p>
          <a:r>
            <a:rPr lang="ru-RU" dirty="0" smtClean="0"/>
            <a:t>Создаем </a:t>
          </a:r>
          <a:r>
            <a:rPr lang="en-US" dirty="0" err="1" smtClean="0">
              <a:solidFill>
                <a:srgbClr val="FF0000"/>
              </a:solidFill>
            </a:rPr>
            <a:t>TermBase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smtClean="0"/>
            <a:t>(</a:t>
          </a:r>
          <a:r>
            <a:rPr lang="en-US" dirty="0" err="1" smtClean="0"/>
            <a:t>Multiterm</a:t>
          </a:r>
          <a:r>
            <a:rPr lang="en-US" dirty="0" smtClean="0"/>
            <a:t> Server)</a:t>
          </a:r>
          <a:endParaRPr lang="ru-RU" dirty="0"/>
        </a:p>
      </dgm:t>
    </dgm:pt>
    <dgm:pt modelId="{AE656721-1B63-4154-A7B8-9BEE3628F76C}" type="parTrans" cxnId="{917761D4-80E1-43A3-88EE-40E3C1B33234}">
      <dgm:prSet/>
      <dgm:spPr/>
      <dgm:t>
        <a:bodyPr/>
        <a:lstStyle/>
        <a:p>
          <a:endParaRPr lang="ru-RU"/>
        </a:p>
      </dgm:t>
    </dgm:pt>
    <dgm:pt modelId="{88DC8462-1BD1-4D70-BDA7-8E26C8F5CE26}" type="sibTrans" cxnId="{917761D4-80E1-43A3-88EE-40E3C1B33234}">
      <dgm:prSet/>
      <dgm:spPr/>
      <dgm:t>
        <a:bodyPr/>
        <a:lstStyle/>
        <a:p>
          <a:endParaRPr lang="ru-RU"/>
        </a:p>
      </dgm:t>
    </dgm:pt>
    <dgm:pt modelId="{AC0D12E8-A48E-439B-B530-CA95E4D7F447}">
      <dgm:prSet phldrT="[Текст]"/>
      <dgm:spPr/>
      <dgm:t>
        <a:bodyPr/>
        <a:lstStyle/>
        <a:p>
          <a:r>
            <a:rPr lang="ru-RU" dirty="0" smtClean="0"/>
            <a:t>Загружаем </a:t>
          </a:r>
          <a:r>
            <a:rPr lang="ru-RU" dirty="0" smtClean="0">
              <a:solidFill>
                <a:srgbClr val="FF0000"/>
              </a:solidFill>
            </a:rPr>
            <a:t>общую </a:t>
          </a:r>
          <a:r>
            <a:rPr lang="en-US" dirty="0" smtClean="0">
              <a:solidFill>
                <a:srgbClr val="FF0000"/>
              </a:solidFill>
            </a:rPr>
            <a:t>TM </a:t>
          </a:r>
          <a:r>
            <a:rPr lang="ru-RU" dirty="0" smtClean="0"/>
            <a:t>на </a:t>
          </a:r>
          <a:r>
            <a:rPr lang="en-US" dirty="0" smtClean="0">
              <a:solidFill>
                <a:srgbClr val="FF0000"/>
              </a:solidFill>
            </a:rPr>
            <a:t>Trados Server</a:t>
          </a:r>
          <a:endParaRPr lang="ru-RU" dirty="0">
            <a:solidFill>
              <a:srgbClr val="FF0000"/>
            </a:solidFill>
          </a:endParaRPr>
        </a:p>
      </dgm:t>
    </dgm:pt>
    <dgm:pt modelId="{6243F5D1-44F4-42F2-8B35-94FF4D5E18A0}" type="parTrans" cxnId="{B7C94FE7-06BF-4AA9-905D-BC7B737B6983}">
      <dgm:prSet/>
      <dgm:spPr/>
      <dgm:t>
        <a:bodyPr/>
        <a:lstStyle/>
        <a:p>
          <a:endParaRPr lang="ru-RU"/>
        </a:p>
      </dgm:t>
    </dgm:pt>
    <dgm:pt modelId="{F3FE5C7D-2FAB-4ED9-86D5-39B5714663A3}" type="sibTrans" cxnId="{B7C94FE7-06BF-4AA9-905D-BC7B737B6983}">
      <dgm:prSet/>
      <dgm:spPr/>
      <dgm:t>
        <a:bodyPr/>
        <a:lstStyle/>
        <a:p>
          <a:endParaRPr lang="ru-RU"/>
        </a:p>
      </dgm:t>
    </dgm:pt>
    <dgm:pt modelId="{E1EE6A4F-C73A-4317-85C1-C65A9EC384D4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Отправляем </a:t>
          </a:r>
          <a:r>
            <a:rPr lang="en-US" dirty="0" smtClean="0">
              <a:solidFill>
                <a:srgbClr val="FF0000"/>
              </a:solidFill>
            </a:rPr>
            <a:t>Packages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smtClean="0"/>
            <a:t>переводчикам</a:t>
          </a:r>
          <a:endParaRPr lang="ru-RU" dirty="0"/>
        </a:p>
      </dgm:t>
    </dgm:pt>
    <dgm:pt modelId="{A5499520-77DA-4B3E-BBA5-BEC025D444B4}" type="parTrans" cxnId="{FE08E172-1E3A-4A90-8DE8-09D11C6936CB}">
      <dgm:prSet/>
      <dgm:spPr/>
      <dgm:t>
        <a:bodyPr/>
        <a:lstStyle/>
        <a:p>
          <a:endParaRPr lang="ru-RU"/>
        </a:p>
      </dgm:t>
    </dgm:pt>
    <dgm:pt modelId="{0CACFE42-860B-4644-9E48-87AD51D00EED}" type="sibTrans" cxnId="{FE08E172-1E3A-4A90-8DE8-09D11C6936CB}">
      <dgm:prSet/>
      <dgm:spPr/>
      <dgm:t>
        <a:bodyPr/>
        <a:lstStyle/>
        <a:p>
          <a:endParaRPr lang="ru-RU"/>
        </a:p>
      </dgm:t>
    </dgm:pt>
    <dgm:pt modelId="{1D387A12-D18E-4B67-B940-5790CE0EB49D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Вычитка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smtClean="0"/>
            <a:t>(</a:t>
          </a:r>
          <a:r>
            <a:rPr lang="ru-RU" dirty="0" smtClean="0"/>
            <a:t>следующий день после </a:t>
          </a:r>
          <a:r>
            <a:rPr lang="ru-RU" dirty="0" smtClean="0"/>
            <a:t>запуска проекта в работу</a:t>
          </a:r>
          <a:r>
            <a:rPr lang="en-US" dirty="0" smtClean="0"/>
            <a:t>)</a:t>
          </a:r>
          <a:endParaRPr lang="ru-RU" dirty="0"/>
        </a:p>
      </dgm:t>
    </dgm:pt>
    <dgm:pt modelId="{0A6ADB88-F991-48D8-BD3B-2598CF63FAF2}" type="parTrans" cxnId="{1BB690FA-716B-493B-9D59-8E503E9CF491}">
      <dgm:prSet/>
      <dgm:spPr/>
      <dgm:t>
        <a:bodyPr/>
        <a:lstStyle/>
        <a:p>
          <a:endParaRPr lang="ru-RU"/>
        </a:p>
      </dgm:t>
    </dgm:pt>
    <dgm:pt modelId="{09BD12B5-77A1-4C8D-860A-D9A5EB08D3AA}" type="sibTrans" cxnId="{1BB690FA-716B-493B-9D59-8E503E9CF491}">
      <dgm:prSet/>
      <dgm:spPr/>
      <dgm:t>
        <a:bodyPr/>
        <a:lstStyle/>
        <a:p>
          <a:endParaRPr lang="ru-RU"/>
        </a:p>
      </dgm:t>
    </dgm:pt>
    <dgm:pt modelId="{552ACFBD-AD4F-454A-8C26-349C172695EC}" type="pres">
      <dgm:prSet presAssocID="{C43A6E37-D47C-4C1D-B317-96AC337CBB3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FABD3C0-5823-4E37-B4F5-BDD5B1E9061E}" type="pres">
      <dgm:prSet presAssocID="{1D387A12-D18E-4B67-B940-5790CE0EB49D}" presName="Accent4" presStyleCnt="0"/>
      <dgm:spPr/>
    </dgm:pt>
    <dgm:pt modelId="{BF165C1A-AA81-4688-B495-5443B31CFF27}" type="pres">
      <dgm:prSet presAssocID="{1D387A12-D18E-4B67-B940-5790CE0EB49D}" presName="Accent" presStyleLbl="node1" presStyleIdx="0" presStyleCnt="4"/>
      <dgm:spPr/>
    </dgm:pt>
    <dgm:pt modelId="{F810CB40-9B4A-40D1-BD4A-3335FFACE4B9}" type="pres">
      <dgm:prSet presAssocID="{1D387A12-D18E-4B67-B940-5790CE0EB49D}" presName="ParentBackground4" presStyleCnt="0"/>
      <dgm:spPr/>
    </dgm:pt>
    <dgm:pt modelId="{25DDE503-FD89-46F6-AB7F-E1D9695B9951}" type="pres">
      <dgm:prSet presAssocID="{1D387A12-D18E-4B67-B940-5790CE0EB49D}" presName="ParentBackground" presStyleLbl="fgAcc1" presStyleIdx="0" presStyleCnt="4"/>
      <dgm:spPr/>
      <dgm:t>
        <a:bodyPr/>
        <a:lstStyle/>
        <a:p>
          <a:endParaRPr lang="ru-RU"/>
        </a:p>
      </dgm:t>
    </dgm:pt>
    <dgm:pt modelId="{43B9F0EA-9854-483C-8224-C33B25308D40}" type="pres">
      <dgm:prSet presAssocID="{1D387A12-D18E-4B67-B940-5790CE0EB49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4C606-A6CE-46B4-9871-F97E4382D478}" type="pres">
      <dgm:prSet presAssocID="{E1EE6A4F-C73A-4317-85C1-C65A9EC384D4}" presName="Accent3" presStyleCnt="0"/>
      <dgm:spPr/>
    </dgm:pt>
    <dgm:pt modelId="{16A6BC0D-5AB2-4CE5-A752-416BD26CD501}" type="pres">
      <dgm:prSet presAssocID="{E1EE6A4F-C73A-4317-85C1-C65A9EC384D4}" presName="Accent" presStyleLbl="node1" presStyleIdx="1" presStyleCnt="4"/>
      <dgm:spPr/>
    </dgm:pt>
    <dgm:pt modelId="{9F8817AE-BD96-441C-8A94-2C0C9A656688}" type="pres">
      <dgm:prSet presAssocID="{E1EE6A4F-C73A-4317-85C1-C65A9EC384D4}" presName="ParentBackground3" presStyleCnt="0"/>
      <dgm:spPr/>
    </dgm:pt>
    <dgm:pt modelId="{E2917F06-5F31-4B1F-B34A-930D3082769D}" type="pres">
      <dgm:prSet presAssocID="{E1EE6A4F-C73A-4317-85C1-C65A9EC384D4}" presName="ParentBackground" presStyleLbl="fgAcc1" presStyleIdx="1" presStyleCnt="4"/>
      <dgm:spPr/>
      <dgm:t>
        <a:bodyPr/>
        <a:lstStyle/>
        <a:p>
          <a:endParaRPr lang="ru-RU"/>
        </a:p>
      </dgm:t>
    </dgm:pt>
    <dgm:pt modelId="{46A9E781-5B83-4862-88CB-59B952EF3434}" type="pres">
      <dgm:prSet presAssocID="{E1EE6A4F-C73A-4317-85C1-C65A9EC384D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5592F-FF2A-42C6-B223-72C0F5B5AD60}" type="pres">
      <dgm:prSet presAssocID="{AC0D12E8-A48E-439B-B530-CA95E4D7F447}" presName="Accent2" presStyleCnt="0"/>
      <dgm:spPr/>
    </dgm:pt>
    <dgm:pt modelId="{D609935F-5BC8-47E5-8992-35A6CC11D8D2}" type="pres">
      <dgm:prSet presAssocID="{AC0D12E8-A48E-439B-B530-CA95E4D7F447}" presName="Accent" presStyleLbl="node1" presStyleIdx="2" presStyleCnt="4"/>
      <dgm:spPr/>
    </dgm:pt>
    <dgm:pt modelId="{B155AE8B-91A7-483E-8FC1-4E67B02D3673}" type="pres">
      <dgm:prSet presAssocID="{AC0D12E8-A48E-439B-B530-CA95E4D7F447}" presName="ParentBackground2" presStyleCnt="0"/>
      <dgm:spPr/>
    </dgm:pt>
    <dgm:pt modelId="{4628E6FE-72DE-440F-8BC7-FC67766BFA78}" type="pres">
      <dgm:prSet presAssocID="{AC0D12E8-A48E-439B-B530-CA95E4D7F447}" presName="ParentBackground" presStyleLbl="fgAcc1" presStyleIdx="2" presStyleCnt="4"/>
      <dgm:spPr/>
      <dgm:t>
        <a:bodyPr/>
        <a:lstStyle/>
        <a:p>
          <a:endParaRPr lang="ru-RU"/>
        </a:p>
      </dgm:t>
    </dgm:pt>
    <dgm:pt modelId="{6E2254E0-99F1-4A40-8094-55F1FECABCDE}" type="pres">
      <dgm:prSet presAssocID="{AC0D12E8-A48E-439B-B530-CA95E4D7F44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A81E0-A568-4FAA-A30D-DD5399C320BA}" type="pres">
      <dgm:prSet presAssocID="{8E62DD93-3BA2-45FB-84B9-292CCA1E001F}" presName="Accent1" presStyleCnt="0"/>
      <dgm:spPr/>
    </dgm:pt>
    <dgm:pt modelId="{5499697A-8BE5-4C60-B328-8ABB6F7F5171}" type="pres">
      <dgm:prSet presAssocID="{8E62DD93-3BA2-45FB-84B9-292CCA1E001F}" presName="Accent" presStyleLbl="node1" presStyleIdx="3" presStyleCnt="4"/>
      <dgm:spPr/>
    </dgm:pt>
    <dgm:pt modelId="{F05D16DD-0EC3-472E-98A9-267D85DC04AE}" type="pres">
      <dgm:prSet presAssocID="{8E62DD93-3BA2-45FB-84B9-292CCA1E001F}" presName="ParentBackground1" presStyleCnt="0"/>
      <dgm:spPr/>
    </dgm:pt>
    <dgm:pt modelId="{A261B2E2-61FD-4DCD-8FA8-6C14AE59F999}" type="pres">
      <dgm:prSet presAssocID="{8E62DD93-3BA2-45FB-84B9-292CCA1E001F}" presName="ParentBackground" presStyleLbl="fgAcc1" presStyleIdx="3" presStyleCnt="4"/>
      <dgm:spPr/>
      <dgm:t>
        <a:bodyPr/>
        <a:lstStyle/>
        <a:p>
          <a:endParaRPr lang="ru-RU"/>
        </a:p>
      </dgm:t>
    </dgm:pt>
    <dgm:pt modelId="{FD152115-9F98-4EAD-A6EC-D9C7B9117CD6}" type="pres">
      <dgm:prSet presAssocID="{8E62DD93-3BA2-45FB-84B9-292CCA1E001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5DECA4-898B-4EF7-855F-A24E57AA16D6}" type="presOf" srcId="{AC0D12E8-A48E-439B-B530-CA95E4D7F447}" destId="{6E2254E0-99F1-4A40-8094-55F1FECABCDE}" srcOrd="1" destOrd="0" presId="urn:microsoft.com/office/officeart/2011/layout/CircleProcess"/>
    <dgm:cxn modelId="{1BB690FA-716B-493B-9D59-8E503E9CF491}" srcId="{C43A6E37-D47C-4C1D-B317-96AC337CBB36}" destId="{1D387A12-D18E-4B67-B940-5790CE0EB49D}" srcOrd="3" destOrd="0" parTransId="{0A6ADB88-F991-48D8-BD3B-2598CF63FAF2}" sibTransId="{09BD12B5-77A1-4C8D-860A-D9A5EB08D3AA}"/>
    <dgm:cxn modelId="{6CAA34CD-BEF6-4C46-A5CF-C3C20B5B6FCE}" type="presOf" srcId="{AC0D12E8-A48E-439B-B530-CA95E4D7F447}" destId="{4628E6FE-72DE-440F-8BC7-FC67766BFA78}" srcOrd="0" destOrd="0" presId="urn:microsoft.com/office/officeart/2011/layout/CircleProcess"/>
    <dgm:cxn modelId="{273CF32F-DB77-44A0-9A86-2745243B77EE}" type="presOf" srcId="{8E62DD93-3BA2-45FB-84B9-292CCA1E001F}" destId="{A261B2E2-61FD-4DCD-8FA8-6C14AE59F999}" srcOrd="0" destOrd="0" presId="urn:microsoft.com/office/officeart/2011/layout/CircleProcess"/>
    <dgm:cxn modelId="{3FEAB113-7B5A-4179-8CBD-AC45E48FC00B}" type="presOf" srcId="{1D387A12-D18E-4B67-B940-5790CE0EB49D}" destId="{25DDE503-FD89-46F6-AB7F-E1D9695B9951}" srcOrd="0" destOrd="0" presId="urn:microsoft.com/office/officeart/2011/layout/CircleProcess"/>
    <dgm:cxn modelId="{B7C94FE7-06BF-4AA9-905D-BC7B737B6983}" srcId="{C43A6E37-D47C-4C1D-B317-96AC337CBB36}" destId="{AC0D12E8-A48E-439B-B530-CA95E4D7F447}" srcOrd="1" destOrd="0" parTransId="{6243F5D1-44F4-42F2-8B35-94FF4D5E18A0}" sibTransId="{F3FE5C7D-2FAB-4ED9-86D5-39B5714663A3}"/>
    <dgm:cxn modelId="{D7E5C40A-A926-477A-9CC1-F6F2AAC6001E}" type="presOf" srcId="{1D387A12-D18E-4B67-B940-5790CE0EB49D}" destId="{43B9F0EA-9854-483C-8224-C33B25308D40}" srcOrd="1" destOrd="0" presId="urn:microsoft.com/office/officeart/2011/layout/CircleProcess"/>
    <dgm:cxn modelId="{9731C154-4193-485F-9119-80413D81DC54}" type="presOf" srcId="{C43A6E37-D47C-4C1D-B317-96AC337CBB36}" destId="{552ACFBD-AD4F-454A-8C26-349C172695EC}" srcOrd="0" destOrd="0" presId="urn:microsoft.com/office/officeart/2011/layout/CircleProcess"/>
    <dgm:cxn modelId="{917761D4-80E1-43A3-88EE-40E3C1B33234}" srcId="{C43A6E37-D47C-4C1D-B317-96AC337CBB36}" destId="{8E62DD93-3BA2-45FB-84B9-292CCA1E001F}" srcOrd="0" destOrd="0" parTransId="{AE656721-1B63-4154-A7B8-9BEE3628F76C}" sibTransId="{88DC8462-1BD1-4D70-BDA7-8E26C8F5CE26}"/>
    <dgm:cxn modelId="{1D8CE645-E010-4E94-9FD9-DAFABEB6497D}" type="presOf" srcId="{8E62DD93-3BA2-45FB-84B9-292CCA1E001F}" destId="{FD152115-9F98-4EAD-A6EC-D9C7B9117CD6}" srcOrd="1" destOrd="0" presId="urn:microsoft.com/office/officeart/2011/layout/CircleProcess"/>
    <dgm:cxn modelId="{FE08E172-1E3A-4A90-8DE8-09D11C6936CB}" srcId="{C43A6E37-D47C-4C1D-B317-96AC337CBB36}" destId="{E1EE6A4F-C73A-4317-85C1-C65A9EC384D4}" srcOrd="2" destOrd="0" parTransId="{A5499520-77DA-4B3E-BBA5-BEC025D444B4}" sibTransId="{0CACFE42-860B-4644-9E48-87AD51D00EED}"/>
    <dgm:cxn modelId="{46382B9B-CDDD-44CF-9080-4F899C37B8FB}" type="presOf" srcId="{E1EE6A4F-C73A-4317-85C1-C65A9EC384D4}" destId="{E2917F06-5F31-4B1F-B34A-930D3082769D}" srcOrd="0" destOrd="0" presId="urn:microsoft.com/office/officeart/2011/layout/CircleProcess"/>
    <dgm:cxn modelId="{C7325A98-BB6A-4099-BFF1-7222E6FDC2AB}" type="presOf" srcId="{E1EE6A4F-C73A-4317-85C1-C65A9EC384D4}" destId="{46A9E781-5B83-4862-88CB-59B952EF3434}" srcOrd="1" destOrd="0" presId="urn:microsoft.com/office/officeart/2011/layout/CircleProcess"/>
    <dgm:cxn modelId="{A5789DAE-FAD9-48E3-93CD-FADC5109B700}" type="presParOf" srcId="{552ACFBD-AD4F-454A-8C26-349C172695EC}" destId="{2FABD3C0-5823-4E37-B4F5-BDD5B1E9061E}" srcOrd="0" destOrd="0" presId="urn:microsoft.com/office/officeart/2011/layout/CircleProcess"/>
    <dgm:cxn modelId="{7E8D6FFD-614F-474D-91DC-C5415AA4CB99}" type="presParOf" srcId="{2FABD3C0-5823-4E37-B4F5-BDD5B1E9061E}" destId="{BF165C1A-AA81-4688-B495-5443B31CFF27}" srcOrd="0" destOrd="0" presId="urn:microsoft.com/office/officeart/2011/layout/CircleProcess"/>
    <dgm:cxn modelId="{624DBD01-FE3D-4BE5-AC90-0CC5D4534839}" type="presParOf" srcId="{552ACFBD-AD4F-454A-8C26-349C172695EC}" destId="{F810CB40-9B4A-40D1-BD4A-3335FFACE4B9}" srcOrd="1" destOrd="0" presId="urn:microsoft.com/office/officeart/2011/layout/CircleProcess"/>
    <dgm:cxn modelId="{794079E2-7386-48C5-9F0F-A540D1736329}" type="presParOf" srcId="{F810CB40-9B4A-40D1-BD4A-3335FFACE4B9}" destId="{25DDE503-FD89-46F6-AB7F-E1D9695B9951}" srcOrd="0" destOrd="0" presId="urn:microsoft.com/office/officeart/2011/layout/CircleProcess"/>
    <dgm:cxn modelId="{714442BB-C680-42D5-AB66-A8D3708AE0AA}" type="presParOf" srcId="{552ACFBD-AD4F-454A-8C26-349C172695EC}" destId="{43B9F0EA-9854-483C-8224-C33B25308D40}" srcOrd="2" destOrd="0" presId="urn:microsoft.com/office/officeart/2011/layout/CircleProcess"/>
    <dgm:cxn modelId="{A0472499-1548-423D-9DDA-3B95BE64F84E}" type="presParOf" srcId="{552ACFBD-AD4F-454A-8C26-349C172695EC}" destId="{A424C606-A6CE-46B4-9871-F97E4382D478}" srcOrd="3" destOrd="0" presId="urn:microsoft.com/office/officeart/2011/layout/CircleProcess"/>
    <dgm:cxn modelId="{B89AD206-03D8-4727-801C-15A157168958}" type="presParOf" srcId="{A424C606-A6CE-46B4-9871-F97E4382D478}" destId="{16A6BC0D-5AB2-4CE5-A752-416BD26CD501}" srcOrd="0" destOrd="0" presId="urn:microsoft.com/office/officeart/2011/layout/CircleProcess"/>
    <dgm:cxn modelId="{17D4C148-88A5-4FC9-9C41-9F6B68AECE34}" type="presParOf" srcId="{552ACFBD-AD4F-454A-8C26-349C172695EC}" destId="{9F8817AE-BD96-441C-8A94-2C0C9A656688}" srcOrd="4" destOrd="0" presId="urn:microsoft.com/office/officeart/2011/layout/CircleProcess"/>
    <dgm:cxn modelId="{3761E864-CDFA-469A-BE5A-F30811D195AD}" type="presParOf" srcId="{9F8817AE-BD96-441C-8A94-2C0C9A656688}" destId="{E2917F06-5F31-4B1F-B34A-930D3082769D}" srcOrd="0" destOrd="0" presId="urn:microsoft.com/office/officeart/2011/layout/CircleProcess"/>
    <dgm:cxn modelId="{FFF46BC0-2A47-4230-B121-D366019E4498}" type="presParOf" srcId="{552ACFBD-AD4F-454A-8C26-349C172695EC}" destId="{46A9E781-5B83-4862-88CB-59B952EF3434}" srcOrd="5" destOrd="0" presId="urn:microsoft.com/office/officeart/2011/layout/CircleProcess"/>
    <dgm:cxn modelId="{DEDD9FD4-8F1F-4FCD-B622-B0BACE7EBD49}" type="presParOf" srcId="{552ACFBD-AD4F-454A-8C26-349C172695EC}" destId="{6635592F-FF2A-42C6-B223-72C0F5B5AD60}" srcOrd="6" destOrd="0" presId="urn:microsoft.com/office/officeart/2011/layout/CircleProcess"/>
    <dgm:cxn modelId="{71B000E5-D8A8-4A36-8E9A-5F50621F9D87}" type="presParOf" srcId="{6635592F-FF2A-42C6-B223-72C0F5B5AD60}" destId="{D609935F-5BC8-47E5-8992-35A6CC11D8D2}" srcOrd="0" destOrd="0" presId="urn:microsoft.com/office/officeart/2011/layout/CircleProcess"/>
    <dgm:cxn modelId="{04DD16AD-EDC2-4D64-8955-0061F993144B}" type="presParOf" srcId="{552ACFBD-AD4F-454A-8C26-349C172695EC}" destId="{B155AE8B-91A7-483E-8FC1-4E67B02D3673}" srcOrd="7" destOrd="0" presId="urn:microsoft.com/office/officeart/2011/layout/CircleProcess"/>
    <dgm:cxn modelId="{F10DDC0C-AC53-4B90-A457-64F52F2EA20E}" type="presParOf" srcId="{B155AE8B-91A7-483E-8FC1-4E67B02D3673}" destId="{4628E6FE-72DE-440F-8BC7-FC67766BFA78}" srcOrd="0" destOrd="0" presId="urn:microsoft.com/office/officeart/2011/layout/CircleProcess"/>
    <dgm:cxn modelId="{38159641-9275-461C-8C68-22F65E16C3A1}" type="presParOf" srcId="{552ACFBD-AD4F-454A-8C26-349C172695EC}" destId="{6E2254E0-99F1-4A40-8094-55F1FECABCDE}" srcOrd="8" destOrd="0" presId="urn:microsoft.com/office/officeart/2011/layout/CircleProcess"/>
    <dgm:cxn modelId="{6865E179-B530-48F4-9C23-37EA18978112}" type="presParOf" srcId="{552ACFBD-AD4F-454A-8C26-349C172695EC}" destId="{D25A81E0-A568-4FAA-A30D-DD5399C320BA}" srcOrd="9" destOrd="0" presId="urn:microsoft.com/office/officeart/2011/layout/CircleProcess"/>
    <dgm:cxn modelId="{C64DB44C-2C6B-48B1-987D-03568838962F}" type="presParOf" srcId="{D25A81E0-A568-4FAA-A30D-DD5399C320BA}" destId="{5499697A-8BE5-4C60-B328-8ABB6F7F5171}" srcOrd="0" destOrd="0" presId="urn:microsoft.com/office/officeart/2011/layout/CircleProcess"/>
    <dgm:cxn modelId="{F106C1FD-8645-4229-B0B0-2B78DADDDF71}" type="presParOf" srcId="{552ACFBD-AD4F-454A-8C26-349C172695EC}" destId="{F05D16DD-0EC3-472E-98A9-267D85DC04AE}" srcOrd="10" destOrd="0" presId="urn:microsoft.com/office/officeart/2011/layout/CircleProcess"/>
    <dgm:cxn modelId="{EA4A8E07-A0B9-4C10-9E92-02F1FFF3D651}" type="presParOf" srcId="{F05D16DD-0EC3-472E-98A9-267D85DC04AE}" destId="{A261B2E2-61FD-4DCD-8FA8-6C14AE59F999}" srcOrd="0" destOrd="0" presId="urn:microsoft.com/office/officeart/2011/layout/CircleProcess"/>
    <dgm:cxn modelId="{B1C3FDCA-C032-4848-93AD-E0316EE29EF2}" type="presParOf" srcId="{552ACFBD-AD4F-454A-8C26-349C172695EC}" destId="{FD152115-9F98-4EAD-A6EC-D9C7B9117CD6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65C1A-AA81-4688-B495-5443B31CFF27}">
      <dsp:nvSpPr>
        <dsp:cNvPr id="0" name=""/>
        <dsp:cNvSpPr/>
      </dsp:nvSpPr>
      <dsp:spPr>
        <a:xfrm>
          <a:off x="6284882" y="1322634"/>
          <a:ext cx="1880926" cy="18810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DE503-FD89-46F6-AB7F-E1D9695B9951}">
      <dsp:nvSpPr>
        <dsp:cNvPr id="0" name=""/>
        <dsp:cNvSpPr/>
      </dsp:nvSpPr>
      <dsp:spPr>
        <a:xfrm>
          <a:off x="6347795" y="1385346"/>
          <a:ext cx="1755907" cy="17555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Вычитка</a:t>
          </a:r>
          <a:r>
            <a:rPr lang="en-US" sz="1400" kern="1200" dirty="0" smtClean="0">
              <a:solidFill>
                <a:srgbClr val="FF0000"/>
              </a:solidFill>
            </a:rPr>
            <a:t> </a:t>
          </a:r>
          <a:r>
            <a:rPr lang="en-US" sz="1400" kern="1200" dirty="0" smtClean="0"/>
            <a:t>(</a:t>
          </a:r>
          <a:r>
            <a:rPr lang="ru-RU" sz="1400" kern="1200" dirty="0" smtClean="0"/>
            <a:t>следующий день после </a:t>
          </a:r>
          <a:r>
            <a:rPr lang="ru-RU" sz="1400" kern="1200" dirty="0" smtClean="0"/>
            <a:t>запуска проекта в работу</a:t>
          </a:r>
          <a:r>
            <a:rPr lang="en-US" sz="1400" kern="1200" dirty="0" smtClean="0"/>
            <a:t>)</a:t>
          </a:r>
          <a:endParaRPr lang="ru-RU" sz="1400" kern="1200" dirty="0"/>
        </a:p>
      </dsp:txBody>
      <dsp:txXfrm>
        <a:off x="6598639" y="1636193"/>
        <a:ext cx="1254219" cy="1253905"/>
      </dsp:txXfrm>
    </dsp:sp>
    <dsp:sp modelId="{16A6BC0D-5AB2-4CE5-A752-416BD26CD501}">
      <dsp:nvSpPr>
        <dsp:cNvPr id="0" name=""/>
        <dsp:cNvSpPr/>
      </dsp:nvSpPr>
      <dsp:spPr>
        <a:xfrm rot="2700000">
          <a:off x="4332962" y="1322502"/>
          <a:ext cx="1880957" cy="1880957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17F06-5F31-4B1F-B34A-930D3082769D}">
      <dsp:nvSpPr>
        <dsp:cNvPr id="0" name=""/>
        <dsp:cNvSpPr/>
      </dsp:nvSpPr>
      <dsp:spPr>
        <a:xfrm>
          <a:off x="4403956" y="1385346"/>
          <a:ext cx="1755907" cy="17555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Отправляем </a:t>
          </a:r>
          <a:r>
            <a:rPr lang="en-US" sz="1400" kern="1200" dirty="0" smtClean="0">
              <a:solidFill>
                <a:srgbClr val="FF0000"/>
              </a:solidFill>
            </a:rPr>
            <a:t>Packages</a:t>
          </a:r>
          <a:r>
            <a:rPr lang="ru-RU" sz="1400" kern="1200" dirty="0" smtClean="0">
              <a:solidFill>
                <a:srgbClr val="FF0000"/>
              </a:solidFill>
            </a:rPr>
            <a:t> </a:t>
          </a:r>
          <a:r>
            <a:rPr lang="ru-RU" sz="1400" kern="1200" dirty="0" smtClean="0"/>
            <a:t>переводчикам</a:t>
          </a:r>
          <a:endParaRPr lang="ru-RU" sz="1400" kern="1200" dirty="0"/>
        </a:p>
      </dsp:txBody>
      <dsp:txXfrm>
        <a:off x="4654800" y="1636193"/>
        <a:ext cx="1254219" cy="1253905"/>
      </dsp:txXfrm>
    </dsp:sp>
    <dsp:sp modelId="{D609935F-5BC8-47E5-8992-35A6CC11D8D2}">
      <dsp:nvSpPr>
        <dsp:cNvPr id="0" name=""/>
        <dsp:cNvSpPr/>
      </dsp:nvSpPr>
      <dsp:spPr>
        <a:xfrm rot="2700000">
          <a:off x="2397188" y="1322502"/>
          <a:ext cx="1880957" cy="1880957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8E6FE-72DE-440F-8BC7-FC67766BFA78}">
      <dsp:nvSpPr>
        <dsp:cNvPr id="0" name=""/>
        <dsp:cNvSpPr/>
      </dsp:nvSpPr>
      <dsp:spPr>
        <a:xfrm>
          <a:off x="2460116" y="1385346"/>
          <a:ext cx="1755907" cy="17555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Загружаем </a:t>
          </a:r>
          <a:r>
            <a:rPr lang="ru-RU" sz="1400" kern="1200" dirty="0" smtClean="0">
              <a:solidFill>
                <a:srgbClr val="FF0000"/>
              </a:solidFill>
            </a:rPr>
            <a:t>общую </a:t>
          </a:r>
          <a:r>
            <a:rPr lang="en-US" sz="1400" kern="1200" dirty="0" smtClean="0">
              <a:solidFill>
                <a:srgbClr val="FF0000"/>
              </a:solidFill>
            </a:rPr>
            <a:t>TM </a:t>
          </a:r>
          <a:r>
            <a:rPr lang="ru-RU" sz="1400" kern="1200" dirty="0" smtClean="0"/>
            <a:t>на </a:t>
          </a:r>
          <a:r>
            <a:rPr lang="en-US" sz="1400" kern="1200" dirty="0" smtClean="0">
              <a:solidFill>
                <a:srgbClr val="FF0000"/>
              </a:solidFill>
            </a:rPr>
            <a:t>Trados Server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2710960" y="1636193"/>
        <a:ext cx="1254219" cy="1253905"/>
      </dsp:txXfrm>
    </dsp:sp>
    <dsp:sp modelId="{5499697A-8BE5-4C60-B328-8ABB6F7F5171}">
      <dsp:nvSpPr>
        <dsp:cNvPr id="0" name=""/>
        <dsp:cNvSpPr/>
      </dsp:nvSpPr>
      <dsp:spPr>
        <a:xfrm rot="2700000">
          <a:off x="453349" y="1322502"/>
          <a:ext cx="1880957" cy="1880957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1B2E2-61FD-4DCD-8FA8-6C14AE59F999}">
      <dsp:nvSpPr>
        <dsp:cNvPr id="0" name=""/>
        <dsp:cNvSpPr/>
      </dsp:nvSpPr>
      <dsp:spPr>
        <a:xfrm>
          <a:off x="516277" y="1385346"/>
          <a:ext cx="1755907" cy="17555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Создаем </a:t>
          </a:r>
          <a:r>
            <a:rPr lang="en-US" sz="1400" kern="1200" dirty="0" err="1" smtClean="0">
              <a:solidFill>
                <a:srgbClr val="FF0000"/>
              </a:solidFill>
            </a:rPr>
            <a:t>TermBase</a:t>
          </a:r>
          <a:r>
            <a:rPr lang="en-US" sz="1400" kern="1200" dirty="0" smtClean="0">
              <a:solidFill>
                <a:srgbClr val="FF0000"/>
              </a:solidFill>
            </a:rPr>
            <a:t> </a:t>
          </a:r>
          <a:r>
            <a:rPr lang="en-US" sz="1400" kern="1200" dirty="0" smtClean="0"/>
            <a:t>(</a:t>
          </a:r>
          <a:r>
            <a:rPr lang="en-US" sz="1400" kern="1200" dirty="0" err="1" smtClean="0"/>
            <a:t>Multiterm</a:t>
          </a:r>
          <a:r>
            <a:rPr lang="en-US" sz="1400" kern="1200" dirty="0" smtClean="0"/>
            <a:t> Server)</a:t>
          </a:r>
          <a:endParaRPr lang="ru-RU" sz="1400" kern="1200" dirty="0"/>
        </a:p>
      </dsp:txBody>
      <dsp:txXfrm>
        <a:off x="767121" y="1636193"/>
        <a:ext cx="1254219" cy="1253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06037-B896-43A2-BFF2-6FB636461B8A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50CEB-C362-4AB3-A70D-DB3836979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9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13A-DEBE-4102-9C37-5AEEA67847FD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8293-34E8-4391-B5E9-25AA379E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4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13A-DEBE-4102-9C37-5AEEA67847FD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8293-34E8-4391-B5E9-25AA379E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8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13A-DEBE-4102-9C37-5AEEA67847FD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8293-34E8-4391-B5E9-25AA379E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3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13A-DEBE-4102-9C37-5AEEA67847FD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8293-34E8-4391-B5E9-25AA379E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0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13A-DEBE-4102-9C37-5AEEA67847FD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8293-34E8-4391-B5E9-25AA379E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2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13A-DEBE-4102-9C37-5AEEA67847FD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8293-34E8-4391-B5E9-25AA379E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4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13A-DEBE-4102-9C37-5AEEA67847FD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8293-34E8-4391-B5E9-25AA379E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6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13A-DEBE-4102-9C37-5AEEA67847FD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8293-34E8-4391-B5E9-25AA379E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7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13A-DEBE-4102-9C37-5AEEA67847FD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8293-34E8-4391-B5E9-25AA379E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3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13A-DEBE-4102-9C37-5AEEA67847FD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8293-34E8-4391-B5E9-25AA379E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7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D13A-DEBE-4102-9C37-5AEEA67847FD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8293-34E8-4391-B5E9-25AA379E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6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D13A-DEBE-4102-9C37-5AEEA67847FD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98293-34E8-4391-B5E9-25AA379E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0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08104" y="3933056"/>
            <a:ext cx="5486400" cy="8048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Аспект- Украина</a:t>
            </a:r>
            <a:endParaRPr lang="ru-RU" sz="2000" dirty="0"/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6213977" cy="1515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8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Как?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505741"/>
              </p:ext>
            </p:extLst>
          </p:nvPr>
        </p:nvGraphicFramePr>
        <p:xfrm>
          <a:off x="179512" y="48721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10" y="3547128"/>
            <a:ext cx="1584176" cy="329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72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датах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30/08</a:t>
            </a:r>
            <a:r>
              <a:rPr lang="ru-RU" sz="3000" dirty="0" smtClean="0"/>
              <a:t> </a:t>
            </a:r>
            <a:r>
              <a:rPr lang="ru-RU" sz="3000" dirty="0">
                <a:solidFill>
                  <a:prstClr val="black"/>
                </a:solidFill>
              </a:rPr>
              <a:t>–</a:t>
            </a:r>
            <a:r>
              <a:rPr lang="ru-RU" sz="3000" dirty="0" smtClean="0"/>
              <a:t> Распределение проекта, создание </a:t>
            </a:r>
            <a:r>
              <a:rPr lang="en-US" sz="3000" dirty="0" smtClean="0"/>
              <a:t>packages, </a:t>
            </a:r>
            <a:r>
              <a:rPr lang="en-US" sz="3000" dirty="0" smtClean="0"/>
              <a:t>TM</a:t>
            </a:r>
            <a:r>
              <a:rPr lang="ru-RU" sz="3000" dirty="0"/>
              <a:t> </a:t>
            </a:r>
            <a:r>
              <a:rPr lang="ru-RU" sz="3000" dirty="0" smtClean="0"/>
              <a:t>и </a:t>
            </a:r>
            <a:r>
              <a:rPr lang="en-US" sz="3000" dirty="0" smtClean="0"/>
              <a:t>TB</a:t>
            </a:r>
            <a:endParaRPr lang="en-US" sz="3000" dirty="0" smtClean="0"/>
          </a:p>
          <a:p>
            <a:r>
              <a:rPr lang="en-US" sz="3000" dirty="0" smtClean="0">
                <a:solidFill>
                  <a:srgbClr val="FF0000"/>
                </a:solidFill>
              </a:rPr>
              <a:t>31/08</a:t>
            </a:r>
            <a:r>
              <a:rPr lang="en-US" sz="3000" dirty="0" smtClean="0"/>
              <a:t> </a:t>
            </a:r>
            <a:r>
              <a:rPr lang="ru-RU" sz="3000" dirty="0">
                <a:solidFill>
                  <a:prstClr val="black"/>
                </a:solidFill>
              </a:rPr>
              <a:t>–</a:t>
            </a:r>
            <a:r>
              <a:rPr lang="ru-RU" sz="3000" dirty="0" smtClean="0"/>
              <a:t> Переводчики приступают к работе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1/09</a:t>
            </a:r>
            <a:r>
              <a:rPr lang="en-US" sz="3000" dirty="0"/>
              <a:t> </a:t>
            </a:r>
            <a:r>
              <a:rPr lang="en-US" sz="3000" dirty="0" smtClean="0"/>
              <a:t>–</a:t>
            </a:r>
            <a:r>
              <a:rPr lang="ru-RU" sz="3000" dirty="0" smtClean="0"/>
              <a:t>   Редакторы приступают к вычитке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5/09</a:t>
            </a:r>
            <a:r>
              <a:rPr lang="ru-RU" sz="3000" dirty="0" smtClean="0"/>
              <a:t> –   Переводчики </a:t>
            </a:r>
            <a:r>
              <a:rPr lang="ru-RU" sz="3000" dirty="0" smtClean="0"/>
              <a:t>зак</a:t>
            </a:r>
            <a:r>
              <a:rPr lang="ru-RU" sz="3000" dirty="0"/>
              <a:t>а</a:t>
            </a:r>
            <a:r>
              <a:rPr lang="ru-RU" sz="3000" dirty="0" smtClean="0"/>
              <a:t>нчивают </a:t>
            </a:r>
            <a:r>
              <a:rPr lang="ru-RU" sz="3000" dirty="0" smtClean="0"/>
              <a:t>перевод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6/09</a:t>
            </a:r>
            <a:r>
              <a:rPr lang="ru-RU" sz="3000" dirty="0" smtClean="0"/>
              <a:t> –   Редакторы заканчивают вычитку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7/09</a:t>
            </a:r>
            <a:r>
              <a:rPr lang="ru-RU" sz="3000" dirty="0" smtClean="0"/>
              <a:t> –   Проверка качества</a:t>
            </a:r>
          </a:p>
          <a:p>
            <a:pPr marL="0" indent="0" algn="r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….</a:t>
            </a:r>
            <a:r>
              <a:rPr lang="ru-RU" sz="3000" dirty="0" err="1" smtClean="0">
                <a:solidFill>
                  <a:srgbClr val="FF0000"/>
                </a:solidFill>
              </a:rPr>
              <a:t>иииии</a:t>
            </a:r>
            <a:endParaRPr lang="en-US" sz="3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DELIVERY!!!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77" y="1600200"/>
            <a:ext cx="599024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7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75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229600" cy="1143000"/>
          </a:xfrm>
        </p:spPr>
        <p:txBody>
          <a:bodyPr/>
          <a:lstStyle/>
          <a:p>
            <a:pPr algn="l"/>
            <a:r>
              <a:rPr lang="ru-RU" b="1" u="sng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нас:</a:t>
            </a:r>
            <a:endParaRPr lang="ru-RU" b="1" u="sng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endParaRPr lang="ru-RU" sz="2000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2800" dirty="0" smtClean="0"/>
              <a:t>Активно </a:t>
            </a:r>
            <a:r>
              <a:rPr lang="ru-RU" sz="2800" dirty="0"/>
              <a:t>развиваемся</a:t>
            </a:r>
          </a:p>
          <a:p>
            <a:pPr lvl="0"/>
            <a:r>
              <a:rPr lang="ru-RU" sz="2800" dirty="0" smtClean="0"/>
              <a:t>Используем </a:t>
            </a:r>
            <a:r>
              <a:rPr lang="ru-RU" sz="2800" dirty="0"/>
              <a:t>передовые переводческие технологии</a:t>
            </a:r>
          </a:p>
          <a:p>
            <a:pPr lvl="0"/>
            <a:r>
              <a:rPr lang="ru-RU" sz="2800" dirty="0"/>
              <a:t>Контролируем каждый этап </a:t>
            </a:r>
            <a:r>
              <a:rPr lang="ru-RU" sz="2800" dirty="0" smtClean="0"/>
              <a:t>работы</a:t>
            </a:r>
            <a:endParaRPr lang="en-US" sz="2800" dirty="0" smtClean="0"/>
          </a:p>
          <a:p>
            <a:pPr lvl="0"/>
            <a:r>
              <a:rPr lang="ru-RU" sz="2800" dirty="0" smtClean="0"/>
              <a:t>Создаем идеальный продукт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3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8229600" cy="1143000"/>
          </a:xfrm>
        </p:spPr>
        <p:txBody>
          <a:bodyPr/>
          <a:lstStyle/>
          <a:p>
            <a:pPr algn="l"/>
            <a:r>
              <a:rPr lang="ru-RU" b="1" u="sng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специализация:</a:t>
            </a:r>
            <a:endParaRPr lang="ru-RU" b="1" u="sng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499176" cy="43490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800" dirty="0" smtClean="0"/>
              <a:t>Технический и IT перевод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800" dirty="0" smtClean="0"/>
              <a:t>Медицинский перевод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800" dirty="0" smtClean="0"/>
              <a:t>Перевод нефтегазовой тематики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800" dirty="0" smtClean="0"/>
              <a:t>Перевод промышленно-производственной тематики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800" dirty="0" smtClean="0"/>
              <a:t>Перевод строительной тематики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83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pPr algn="l"/>
            <a:r>
              <a:rPr lang="ru-RU" b="1" u="sng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языки:</a:t>
            </a:r>
            <a:endParaRPr lang="ru-RU" b="1" u="sng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Английский</a:t>
            </a:r>
          </a:p>
          <a:p>
            <a:pPr marL="0" indent="0">
              <a:buNone/>
            </a:pPr>
            <a:r>
              <a:rPr lang="ru-RU" dirty="0" smtClean="0"/>
              <a:t>              Немецкий</a:t>
            </a:r>
          </a:p>
          <a:p>
            <a:pPr marL="0" indent="0">
              <a:buNone/>
            </a:pPr>
            <a:r>
              <a:rPr lang="ru-RU" dirty="0" smtClean="0"/>
              <a:t>              Французский</a:t>
            </a:r>
          </a:p>
          <a:p>
            <a:pPr marL="0" indent="0">
              <a:buNone/>
            </a:pPr>
            <a:r>
              <a:rPr lang="ru-RU" dirty="0" smtClean="0"/>
              <a:t>              Итальянский</a:t>
            </a:r>
          </a:p>
          <a:p>
            <a:pPr marL="0" indent="0">
              <a:buNone/>
            </a:pPr>
            <a:r>
              <a:rPr lang="ru-RU" dirty="0" smtClean="0"/>
              <a:t>              Русский </a:t>
            </a:r>
          </a:p>
          <a:p>
            <a:pPr marL="0" indent="0">
              <a:buNone/>
            </a:pPr>
            <a:r>
              <a:rPr lang="ru-RU" dirty="0" smtClean="0"/>
              <a:t>              Украинский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38" y="1768107"/>
            <a:ext cx="6096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8" y="2348880"/>
            <a:ext cx="6096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38" y="2919750"/>
            <a:ext cx="609600" cy="288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04" y="3495761"/>
            <a:ext cx="609035" cy="293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8" y="4057831"/>
            <a:ext cx="609600" cy="32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33" y="4623735"/>
            <a:ext cx="609035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3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408" y="44624"/>
            <a:ext cx="8229600" cy="1143000"/>
          </a:xfrm>
        </p:spPr>
        <p:txBody>
          <a:bodyPr/>
          <a:lstStyle/>
          <a:p>
            <a:pPr algn="l"/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софт: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5976664"/>
          </a:xfrm>
        </p:spPr>
        <p:txBody>
          <a:bodyPr>
            <a:normAutofit/>
          </a:bodyPr>
          <a:lstStyle/>
          <a:p>
            <a:r>
              <a:rPr lang="en-US" dirty="0" smtClean="0"/>
              <a:t>SDL Trados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ru-RU" dirty="0" smtClean="0"/>
              <a:t>и другие </a:t>
            </a:r>
            <a:r>
              <a:rPr lang="en-US" dirty="0" smtClean="0"/>
              <a:t>CAT-tools =)</a:t>
            </a: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нам помогает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SDL Trados?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80" y="1600200"/>
            <a:ext cx="510244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325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«Типичный проект»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238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Дано</a:t>
            </a:r>
            <a:r>
              <a:rPr lang="ru-RU" u="sng" dirty="0" smtClean="0">
                <a:solidFill>
                  <a:srgbClr val="FF0000"/>
                </a:solidFill>
              </a:rPr>
              <a:t>: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u="sng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Языки: </a:t>
            </a:r>
            <a:r>
              <a:rPr lang="en-US" dirty="0" err="1" smtClean="0">
                <a:solidFill>
                  <a:srgbClr val="FF0000"/>
                </a:solidFill>
              </a:rPr>
              <a:t>Eng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r>
              <a:rPr lang="en-US" dirty="0" err="1" smtClean="0">
                <a:solidFill>
                  <a:srgbClr val="FF0000"/>
                </a:solidFill>
              </a:rPr>
              <a:t>Ru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Объем: 95928 слов (</a:t>
            </a:r>
            <a:r>
              <a:rPr lang="ru-RU" dirty="0" smtClean="0">
                <a:solidFill>
                  <a:srgbClr val="FF0000"/>
                </a:solidFill>
              </a:rPr>
              <a:t>384 стр</a:t>
            </a:r>
            <a:r>
              <a:rPr lang="ru-RU" dirty="0" smtClean="0"/>
              <a:t>.)</a:t>
            </a:r>
          </a:p>
          <a:p>
            <a:r>
              <a:rPr lang="ru-RU" dirty="0" smtClean="0"/>
              <a:t>Тематика: </a:t>
            </a:r>
            <a:r>
              <a:rPr lang="en-US" dirty="0" smtClean="0">
                <a:solidFill>
                  <a:srgbClr val="FF0000"/>
                </a:solidFill>
              </a:rPr>
              <a:t>IT</a:t>
            </a:r>
            <a:r>
              <a:rPr lang="en-US" dirty="0" smtClean="0"/>
              <a:t> - Configuration Manual</a:t>
            </a:r>
          </a:p>
          <a:p>
            <a:r>
              <a:rPr lang="ru-RU" dirty="0" smtClean="0"/>
              <a:t>Сроки: </a:t>
            </a:r>
            <a:r>
              <a:rPr lang="ru-RU" dirty="0" smtClean="0">
                <a:solidFill>
                  <a:srgbClr val="FF0000"/>
                </a:solidFill>
              </a:rPr>
              <a:t>9 дней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33056"/>
            <a:ext cx="3204394" cy="23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«Типичный проект»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238" y="980728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Ресурсы: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PM</a:t>
            </a:r>
            <a:r>
              <a:rPr lang="ru-RU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Translators</a:t>
            </a:r>
            <a:r>
              <a:rPr lang="ru-RU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smtClean="0"/>
              <a:t>(2000 words per day)</a:t>
            </a:r>
            <a:endParaRPr lang="ru-RU" dirty="0" smtClean="0"/>
          </a:p>
          <a:p>
            <a:r>
              <a:rPr lang="en-US" dirty="0" smtClean="0"/>
              <a:t>Editors: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smtClean="0"/>
              <a:t>(8000 words per day)</a:t>
            </a:r>
          </a:p>
          <a:p>
            <a:r>
              <a:rPr lang="en-US" dirty="0" smtClean="0"/>
              <a:t>QA specialist</a:t>
            </a:r>
            <a:r>
              <a:rPr lang="ru-RU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smtClean="0"/>
              <a:t>(8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848"/>
            <a:ext cx="12127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398215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4824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205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О нас:</vt:lpstr>
      <vt:lpstr>Наша специализация:</vt:lpstr>
      <vt:lpstr>Наши языки:</vt:lpstr>
      <vt:lpstr>Наш софт:</vt:lpstr>
      <vt:lpstr>Как нам помогает SDL Trados?</vt:lpstr>
      <vt:lpstr>«Типичный проект»</vt:lpstr>
      <vt:lpstr>«Типичный проект»</vt:lpstr>
      <vt:lpstr>Презентация PowerPoint</vt:lpstr>
      <vt:lpstr>Как?</vt:lpstr>
      <vt:lpstr>Summary в датах</vt:lpstr>
      <vt:lpstr>DELIVERY!!!</vt:lpstr>
      <vt:lpstr>Спасибо за внимание!</vt:lpstr>
    </vt:vector>
  </TitlesOfParts>
  <Company>TRA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 приветствует бюро переводов </dc:title>
  <dc:creator>HRmanager</dc:creator>
  <cp:lastModifiedBy>Yuri</cp:lastModifiedBy>
  <cp:revision>97</cp:revision>
  <dcterms:created xsi:type="dcterms:W3CDTF">2012-12-03T08:39:03Z</dcterms:created>
  <dcterms:modified xsi:type="dcterms:W3CDTF">2013-05-18T08:02:42Z</dcterms:modified>
</cp:coreProperties>
</file>